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e Vietnam" charset="1" panose="00000500000000000000"/>
      <p:regular r:id="rId25"/>
    </p:embeddedFont>
    <p:embeddedFont>
      <p:font typeface="Be Vietnam Ultra-Bold" charset="1" panose="00000900000000000000"/>
      <p:regular r:id="rId26"/>
    </p:embeddedFont>
    <p:embeddedFont>
      <p:font typeface="IBM Plex Sans" charset="1" panose="020B0503050203000203"/>
      <p:regular r:id="rId27"/>
    </p:embeddedFont>
    <p:embeddedFont>
      <p:font typeface="IBM Plex Sans Bold" charset="1" panose="020B0803050203000203"/>
      <p:regular r:id="rId28"/>
    </p:embeddedFont>
    <p:embeddedFont>
      <p:font typeface="Calibri (MS) Bold" charset="1" panose="020F0702030404030204"/>
      <p:regular r:id="rId29"/>
    </p:embeddedFont>
    <p:embeddedFont>
      <p:font typeface="DejaVu Serif Bold" charset="1" panose="02060803050605020204"/>
      <p:regular r:id="rId30"/>
    </p:embeddedFont>
    <p:embeddedFont>
      <p:font typeface="Be Vietnam Thin" charset="1" panose="00000200000000000000"/>
      <p:regular r:id="rId31"/>
    </p:embeddedFont>
    <p:embeddedFont>
      <p:font typeface="Arimo Bold" charset="1" panose="020B0704020202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slide4.xml" Type="http://schemas.openxmlformats.org/officeDocument/2006/relationships/slide"/><Relationship Id="rId5" Target="slide5.xml" Type="http://schemas.openxmlformats.org/officeDocument/2006/relationships/slide"/><Relationship Id="rId6" Target="slide8.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546" y="8121494"/>
            <a:ext cx="10468138" cy="1979430"/>
          </a:xfrm>
          <a:custGeom>
            <a:avLst/>
            <a:gdLst/>
            <a:ahLst/>
            <a:cxnLst/>
            <a:rect r="r" b="b" t="t" l="l"/>
            <a:pathLst>
              <a:path h="1979430" w="10468138">
                <a:moveTo>
                  <a:pt x="0" y="0"/>
                </a:moveTo>
                <a:lnTo>
                  <a:pt x="10468138" y="0"/>
                </a:lnTo>
                <a:lnTo>
                  <a:pt x="10468138" y="1979430"/>
                </a:lnTo>
                <a:lnTo>
                  <a:pt x="0" y="197943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033648"/>
            <a:ext cx="11078006" cy="6087846"/>
          </a:xfrm>
          <a:prstGeom prst="rect">
            <a:avLst/>
          </a:prstGeom>
        </p:spPr>
        <p:txBody>
          <a:bodyPr anchor="t" rtlCol="false" tIns="0" lIns="0" bIns="0" rIns="0">
            <a:spAutoFit/>
          </a:bodyPr>
          <a:lstStyle/>
          <a:p>
            <a:pPr algn="l">
              <a:lnSpc>
                <a:spcPts val="11880"/>
              </a:lnSpc>
            </a:pPr>
            <a:r>
              <a:rPr lang="en-US" sz="11534">
                <a:solidFill>
                  <a:srgbClr val="F8F8F8"/>
                </a:solidFill>
                <a:latin typeface="Be Vietnam"/>
              </a:rPr>
              <a:t>SES TABANLI YAŞ,CINSIYET VE DUYGU ANALIZI</a:t>
            </a:r>
          </a:p>
        </p:txBody>
      </p:sp>
      <p:grpSp>
        <p:nvGrpSpPr>
          <p:cNvPr name="Group 6" id="6"/>
          <p:cNvGrpSpPr/>
          <p:nvPr/>
        </p:nvGrpSpPr>
        <p:grpSpPr>
          <a:xfrm rot="0">
            <a:off x="12681245" y="8253273"/>
            <a:ext cx="4578055" cy="1005027"/>
            <a:chOff x="0" y="0"/>
            <a:chExt cx="6104073" cy="1340035"/>
          </a:xfrm>
        </p:grpSpPr>
        <p:sp>
          <p:nvSpPr>
            <p:cNvPr name="TextBox 7" id="7"/>
            <p:cNvSpPr txBox="true"/>
            <p:nvPr/>
          </p:nvSpPr>
          <p:spPr>
            <a:xfrm rot="0">
              <a:off x="0" y="-28575"/>
              <a:ext cx="6104073" cy="600899"/>
            </a:xfrm>
            <a:prstGeom prst="rect">
              <a:avLst/>
            </a:prstGeom>
          </p:spPr>
          <p:txBody>
            <a:bodyPr anchor="t" rtlCol="false" tIns="0" lIns="0" bIns="0" rIns="0">
              <a:spAutoFit/>
            </a:bodyPr>
            <a:lstStyle/>
            <a:p>
              <a:pPr algn="r" marL="0" indent="0" lvl="0">
                <a:lnSpc>
                  <a:spcPts val="3675"/>
                </a:lnSpc>
                <a:spcBef>
                  <a:spcPct val="0"/>
                </a:spcBef>
              </a:pPr>
              <a:r>
                <a:rPr lang="en-US" sz="2827" spc="245">
                  <a:solidFill>
                    <a:srgbClr val="F8F8F8"/>
                  </a:solidFill>
                  <a:latin typeface="Be Vietnam Ultra-Bold"/>
                </a:rPr>
                <a:t>190541056</a:t>
              </a:r>
            </a:p>
          </p:txBody>
        </p:sp>
        <p:sp>
          <p:nvSpPr>
            <p:cNvPr name="TextBox 8" id="8"/>
            <p:cNvSpPr txBox="true"/>
            <p:nvPr/>
          </p:nvSpPr>
          <p:spPr>
            <a:xfrm rot="0">
              <a:off x="0" y="659690"/>
              <a:ext cx="6104073" cy="680346"/>
            </a:xfrm>
            <a:prstGeom prst="rect">
              <a:avLst/>
            </a:prstGeom>
          </p:spPr>
          <p:txBody>
            <a:bodyPr anchor="t" rtlCol="false" tIns="0" lIns="0" bIns="0" rIns="0">
              <a:spAutoFit/>
            </a:bodyPr>
            <a:lstStyle/>
            <a:p>
              <a:pPr algn="r">
                <a:lnSpc>
                  <a:spcPts val="4318"/>
                </a:lnSpc>
              </a:pPr>
              <a:r>
                <a:rPr lang="en-US" sz="3084">
                  <a:solidFill>
                    <a:srgbClr val="F8F8F8"/>
                  </a:solidFill>
                  <a:latin typeface="IBM Plex Sans"/>
                </a:rPr>
                <a:t>İDRİS AKTAŞ</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6399056"/>
            <a:ext cx="19427945" cy="4045761"/>
          </a:xfrm>
          <a:custGeom>
            <a:avLst/>
            <a:gdLst/>
            <a:ahLst/>
            <a:cxnLst/>
            <a:rect r="r" b="b" t="t" l="l"/>
            <a:pathLst>
              <a:path h="4045761" w="19427945">
                <a:moveTo>
                  <a:pt x="0" y="0"/>
                </a:moveTo>
                <a:lnTo>
                  <a:pt x="19427945" y="0"/>
                </a:lnTo>
                <a:lnTo>
                  <a:pt x="19427945" y="4045761"/>
                </a:lnTo>
                <a:lnTo>
                  <a:pt x="0" y="4045761"/>
                </a:lnTo>
                <a:lnTo>
                  <a:pt x="0" y="0"/>
                </a:lnTo>
                <a:close/>
              </a:path>
            </a:pathLst>
          </a:custGeom>
          <a:blipFill>
            <a:blip r:embed="rId2"/>
            <a:stretch>
              <a:fillRect l="-11164" t="-17180" r="-2107" b="-5205"/>
            </a:stretch>
          </a:blipFill>
        </p:spPr>
      </p:sp>
      <p:sp>
        <p:nvSpPr>
          <p:cNvPr name="Freeform 3" id="3"/>
          <p:cNvSpPr/>
          <p:nvPr/>
        </p:nvSpPr>
        <p:spPr>
          <a:xfrm flipH="false" flipV="false" rot="0">
            <a:off x="10411349" y="4860708"/>
            <a:ext cx="7335365" cy="5237027"/>
          </a:xfrm>
          <a:custGeom>
            <a:avLst/>
            <a:gdLst/>
            <a:ahLst/>
            <a:cxnLst/>
            <a:rect r="r" b="b" t="t" l="l"/>
            <a:pathLst>
              <a:path h="5237027" w="7335365">
                <a:moveTo>
                  <a:pt x="0" y="0"/>
                </a:moveTo>
                <a:lnTo>
                  <a:pt x="7335365" y="0"/>
                </a:lnTo>
                <a:lnTo>
                  <a:pt x="7335365" y="5237028"/>
                </a:lnTo>
                <a:lnTo>
                  <a:pt x="0" y="5237028"/>
                </a:lnTo>
                <a:lnTo>
                  <a:pt x="0" y="0"/>
                </a:lnTo>
                <a:close/>
              </a:path>
            </a:pathLst>
          </a:custGeom>
          <a:blipFill>
            <a:blip r:embed="rId3"/>
            <a:stretch>
              <a:fillRect l="0" t="0" r="0" b="0"/>
            </a:stretch>
          </a:blipFill>
        </p:spPr>
      </p:sp>
      <p:grpSp>
        <p:nvGrpSpPr>
          <p:cNvPr name="Group 4" id="4"/>
          <p:cNvGrpSpPr/>
          <p:nvPr/>
        </p:nvGrpSpPr>
        <p:grpSpPr>
          <a:xfrm rot="0">
            <a:off x="512583" y="359911"/>
            <a:ext cx="14546508" cy="4500797"/>
            <a:chOff x="0" y="0"/>
            <a:chExt cx="19395345" cy="6001063"/>
          </a:xfrm>
        </p:grpSpPr>
        <p:sp>
          <p:nvSpPr>
            <p:cNvPr name="TextBox 5" id="5"/>
            <p:cNvSpPr txBox="true"/>
            <p:nvPr/>
          </p:nvSpPr>
          <p:spPr>
            <a:xfrm rot="0">
              <a:off x="0" y="-9525"/>
              <a:ext cx="19395345" cy="2854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Hiper parametre ayarlanması ve model eğitimi</a:t>
              </a:r>
            </a:p>
          </p:txBody>
        </p:sp>
        <p:sp>
          <p:nvSpPr>
            <p:cNvPr name="TextBox 6" id="6"/>
            <p:cNvSpPr txBox="true"/>
            <p:nvPr/>
          </p:nvSpPr>
          <p:spPr>
            <a:xfrm rot="0">
              <a:off x="0" y="3397140"/>
              <a:ext cx="17561513" cy="26039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Bu algoritma, iteratif olarak en iyi hiperparametreleri bulmak ve model performansını artırmak amacıyla kullanılır. Random Forest modeline Grid Search uygulayarak, her iterasyonda hiperparametre aralıklarını daraltır ve modelin doğruluğunu artırmayı hedefler.</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27539" y="1594017"/>
            <a:ext cx="15423239" cy="8229600"/>
          </a:xfrm>
          <a:custGeom>
            <a:avLst/>
            <a:gdLst/>
            <a:ahLst/>
            <a:cxnLst/>
            <a:rect r="r" b="b" t="t" l="l"/>
            <a:pathLst>
              <a:path h="8229600" w="15423239">
                <a:moveTo>
                  <a:pt x="0" y="0"/>
                </a:moveTo>
                <a:lnTo>
                  <a:pt x="15423239" y="0"/>
                </a:lnTo>
                <a:lnTo>
                  <a:pt x="15423239" y="8229600"/>
                </a:lnTo>
                <a:lnTo>
                  <a:pt x="0" y="8229600"/>
                </a:lnTo>
                <a:lnTo>
                  <a:pt x="0" y="0"/>
                </a:lnTo>
                <a:close/>
              </a:path>
            </a:pathLst>
          </a:custGeom>
          <a:blipFill>
            <a:blip r:embed="rId2"/>
            <a:stretch>
              <a:fillRect l="0" t="0" r="0" b="0"/>
            </a:stretch>
          </a:blipFill>
        </p:spPr>
      </p:sp>
      <p:sp>
        <p:nvSpPr>
          <p:cNvPr name="TextBox 3" id="3"/>
          <p:cNvSpPr txBox="true"/>
          <p:nvPr/>
        </p:nvSpPr>
        <p:spPr>
          <a:xfrm rot="0">
            <a:off x="3884136" y="524192"/>
            <a:ext cx="9639300" cy="904240"/>
          </a:xfrm>
          <a:prstGeom prst="rect">
            <a:avLst/>
          </a:prstGeom>
        </p:spPr>
        <p:txBody>
          <a:bodyPr anchor="t" rtlCol="false" tIns="0" lIns="0" bIns="0" rIns="0">
            <a:spAutoFit/>
          </a:bodyPr>
          <a:lstStyle/>
          <a:p>
            <a:pPr algn="ctr">
              <a:lnSpc>
                <a:spcPts val="7279"/>
              </a:lnSpc>
            </a:pPr>
            <a:r>
              <a:rPr lang="en-US" sz="5199">
                <a:solidFill>
                  <a:srgbClr val="01003B"/>
                </a:solidFill>
                <a:latin typeface="DejaVu Serif Bold"/>
              </a:rPr>
              <a:t>Parametre Optimizasyonu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256707" y="2022248"/>
            <a:ext cx="13774586" cy="8264752"/>
          </a:xfrm>
          <a:custGeom>
            <a:avLst/>
            <a:gdLst/>
            <a:ahLst/>
            <a:cxnLst/>
            <a:rect r="r" b="b" t="t" l="l"/>
            <a:pathLst>
              <a:path h="8264752" w="13774586">
                <a:moveTo>
                  <a:pt x="0" y="0"/>
                </a:moveTo>
                <a:lnTo>
                  <a:pt x="13774586" y="0"/>
                </a:lnTo>
                <a:lnTo>
                  <a:pt x="13774586" y="8264752"/>
                </a:lnTo>
                <a:lnTo>
                  <a:pt x="0" y="8264752"/>
                </a:lnTo>
                <a:lnTo>
                  <a:pt x="0" y="0"/>
                </a:lnTo>
                <a:close/>
              </a:path>
            </a:pathLst>
          </a:custGeom>
          <a:blipFill>
            <a:blip r:embed="rId2"/>
            <a:stretch>
              <a:fillRect l="0" t="0" r="0" b="0"/>
            </a:stretch>
          </a:blipFill>
        </p:spPr>
      </p:sp>
      <p:sp>
        <p:nvSpPr>
          <p:cNvPr name="TextBox 3" id="3"/>
          <p:cNvSpPr txBox="true"/>
          <p:nvPr/>
        </p:nvSpPr>
        <p:spPr>
          <a:xfrm rot="0">
            <a:off x="6700963" y="1118008"/>
            <a:ext cx="4191000"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Age Modeli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286000" y="2057400"/>
            <a:ext cx="13716000" cy="8229600"/>
          </a:xfrm>
          <a:custGeom>
            <a:avLst/>
            <a:gdLst/>
            <a:ahLst/>
            <a:cxnLst/>
            <a:rect r="r" b="b" t="t" l="l"/>
            <a:pathLst>
              <a:path h="8229600" w="13716000">
                <a:moveTo>
                  <a:pt x="0" y="0"/>
                </a:moveTo>
                <a:lnTo>
                  <a:pt x="13716000" y="0"/>
                </a:lnTo>
                <a:lnTo>
                  <a:pt x="137160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6099601" y="923925"/>
            <a:ext cx="5486400"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Gender Modeli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286000" y="2057400"/>
            <a:ext cx="13716000" cy="8229600"/>
          </a:xfrm>
          <a:custGeom>
            <a:avLst/>
            <a:gdLst/>
            <a:ahLst/>
            <a:cxnLst/>
            <a:rect r="r" b="b" t="t" l="l"/>
            <a:pathLst>
              <a:path h="8229600" w="13716000">
                <a:moveTo>
                  <a:pt x="0" y="0"/>
                </a:moveTo>
                <a:lnTo>
                  <a:pt x="13716000" y="0"/>
                </a:lnTo>
                <a:lnTo>
                  <a:pt x="137160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5747226" y="923925"/>
            <a:ext cx="5913120"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Emotion Modeli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7224150">
            <a:off x="-6153112" y="1858804"/>
            <a:ext cx="13891706" cy="11214396"/>
          </a:xfrm>
          <a:custGeom>
            <a:avLst/>
            <a:gdLst/>
            <a:ahLst/>
            <a:cxnLst/>
            <a:rect r="r" b="b" t="t" l="l"/>
            <a:pathLst>
              <a:path h="11214396" w="13891706">
                <a:moveTo>
                  <a:pt x="0" y="0"/>
                </a:moveTo>
                <a:lnTo>
                  <a:pt x="13891706" y="0"/>
                </a:lnTo>
                <a:lnTo>
                  <a:pt x="13891706" y="11214396"/>
                </a:lnTo>
                <a:lnTo>
                  <a:pt x="0" y="11214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261" y="2350361"/>
            <a:ext cx="7131279" cy="7371322"/>
          </a:xfrm>
          <a:custGeom>
            <a:avLst/>
            <a:gdLst/>
            <a:ahLst/>
            <a:cxnLst/>
            <a:rect r="r" b="b" t="t" l="l"/>
            <a:pathLst>
              <a:path h="7371322" w="7131279">
                <a:moveTo>
                  <a:pt x="0" y="0"/>
                </a:moveTo>
                <a:lnTo>
                  <a:pt x="7131280" y="0"/>
                </a:lnTo>
                <a:lnTo>
                  <a:pt x="7131280" y="7371322"/>
                </a:lnTo>
                <a:lnTo>
                  <a:pt x="0" y="7371322"/>
                </a:lnTo>
                <a:lnTo>
                  <a:pt x="0" y="0"/>
                </a:lnTo>
                <a:close/>
              </a:path>
            </a:pathLst>
          </a:custGeom>
          <a:blipFill>
            <a:blip r:embed="rId5"/>
            <a:stretch>
              <a:fillRect l="0" t="0" r="0" b="0"/>
            </a:stretch>
          </a:blipFill>
        </p:spPr>
      </p:sp>
      <p:sp>
        <p:nvSpPr>
          <p:cNvPr name="TextBox 5" id="5"/>
          <p:cNvSpPr txBox="true"/>
          <p:nvPr/>
        </p:nvSpPr>
        <p:spPr>
          <a:xfrm rot="0">
            <a:off x="1539808" y="810653"/>
            <a:ext cx="7812715" cy="1076325"/>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Arayüz Tasarımı</a:t>
            </a:r>
          </a:p>
        </p:txBody>
      </p:sp>
      <p:sp>
        <p:nvSpPr>
          <p:cNvPr name="TextBox 6" id="6"/>
          <p:cNvSpPr txBox="true"/>
          <p:nvPr/>
        </p:nvSpPr>
        <p:spPr>
          <a:xfrm rot="0">
            <a:off x="7769556" y="3374390"/>
            <a:ext cx="9943528" cy="5208965"/>
          </a:xfrm>
          <a:prstGeom prst="rect">
            <a:avLst/>
          </a:prstGeom>
        </p:spPr>
        <p:txBody>
          <a:bodyPr anchor="t" rtlCol="false" tIns="0" lIns="0" bIns="0" rIns="0">
            <a:spAutoFit/>
          </a:bodyPr>
          <a:lstStyle/>
          <a:p>
            <a:pPr algn="l" marL="540519" indent="-270259" lvl="1">
              <a:lnSpc>
                <a:spcPts val="4130"/>
              </a:lnSpc>
              <a:buAutoNum type="arabicPeriod" startAt="1"/>
            </a:pPr>
            <a:r>
              <a:rPr lang="en-US" sz="2503">
                <a:solidFill>
                  <a:srgbClr val="F8F8F8"/>
                </a:solidFill>
                <a:latin typeface="Be Vietnam Ultra-Bold"/>
              </a:rPr>
              <a:t>Dosya Seçme Düğmesi: </a:t>
            </a:r>
            <a:r>
              <a:rPr lang="en-US" sz="2503">
                <a:solidFill>
                  <a:srgbClr val="F8F8F8"/>
                </a:solidFill>
                <a:latin typeface="Be Vietnam"/>
              </a:rPr>
              <a:t>Kullanıcının ses dosyasını seçmesine olanak tanır.</a:t>
            </a:r>
          </a:p>
          <a:p>
            <a:pPr algn="l" marL="620090" indent="-310045" lvl="1">
              <a:lnSpc>
                <a:spcPts val="4738"/>
              </a:lnSpc>
              <a:buAutoNum type="arabicPeriod" startAt="1"/>
            </a:pPr>
            <a:r>
              <a:rPr lang="en-US" sz="2872">
                <a:solidFill>
                  <a:srgbClr val="F8F8F8"/>
                </a:solidFill>
                <a:latin typeface="Be Vietnam Ultra-Bold"/>
              </a:rPr>
              <a:t>Kayıt Düğmeleri: </a:t>
            </a:r>
            <a:r>
              <a:rPr lang="en-US" sz="2872">
                <a:solidFill>
                  <a:srgbClr val="F8F8F8"/>
                </a:solidFill>
                <a:latin typeface="Be Vietnam"/>
              </a:rPr>
              <a:t>Ses kaydını başlatma, durdurma ve kaydetme işlemlerini yönetir.</a:t>
            </a:r>
          </a:p>
          <a:p>
            <a:pPr algn="l" marL="620090" indent="-310045" lvl="1">
              <a:lnSpc>
                <a:spcPts val="4738"/>
              </a:lnSpc>
              <a:buAutoNum type="arabicPeriod" startAt="1"/>
            </a:pPr>
            <a:r>
              <a:rPr lang="en-US" sz="2872">
                <a:solidFill>
                  <a:srgbClr val="F8F8F8"/>
                </a:solidFill>
                <a:latin typeface="Be Vietnam Ultra-Bold"/>
              </a:rPr>
              <a:t>Tahmin Et Düğmesi: </a:t>
            </a:r>
            <a:r>
              <a:rPr lang="en-US" sz="2872">
                <a:solidFill>
                  <a:srgbClr val="F8F8F8"/>
                </a:solidFill>
                <a:latin typeface="Be Vietnam"/>
              </a:rPr>
              <a:t>Seçilen ses dosyasının analiz edilerek sonuçların gösterilmesini sağlar.</a:t>
            </a:r>
          </a:p>
          <a:p>
            <a:pPr algn="l" marL="620090" indent="-310045" lvl="1">
              <a:lnSpc>
                <a:spcPts val="4738"/>
              </a:lnSpc>
              <a:buAutoNum type="arabicPeriod" startAt="1"/>
            </a:pPr>
            <a:r>
              <a:rPr lang="en-US" sz="2872">
                <a:solidFill>
                  <a:srgbClr val="F8F8F8"/>
                </a:solidFill>
                <a:latin typeface="Be Vietnam Ultra-Bold"/>
              </a:rPr>
              <a:t>Sonuç Etiketleri: </a:t>
            </a:r>
            <a:r>
              <a:rPr lang="en-US" sz="2872">
                <a:solidFill>
                  <a:srgbClr val="F8F8F8"/>
                </a:solidFill>
                <a:latin typeface="Be Vietnam"/>
              </a:rPr>
              <a:t>Tahmin edilen duygu, cinsiyet ve yaş gibi sonuçları gösterir.</a:t>
            </a:r>
          </a:p>
          <a:p>
            <a:pPr algn="l">
              <a:lnSpc>
                <a:spcPts val="473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214123">
            <a:off x="-9994654" y="-1456632"/>
            <a:ext cx="11046523" cy="14691876"/>
          </a:xfrm>
          <a:custGeom>
            <a:avLst/>
            <a:gdLst/>
            <a:ahLst/>
            <a:cxnLst/>
            <a:rect r="r" b="b" t="t" l="l"/>
            <a:pathLst>
              <a:path h="14691876" w="11046523">
                <a:moveTo>
                  <a:pt x="0" y="0"/>
                </a:moveTo>
                <a:lnTo>
                  <a:pt x="11046523" y="0"/>
                </a:lnTo>
                <a:lnTo>
                  <a:pt x="11046523" y="14691876"/>
                </a:lnTo>
                <a:lnTo>
                  <a:pt x="0" y="14691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443066">
            <a:off x="15586508" y="7284364"/>
            <a:ext cx="5402983" cy="5402983"/>
          </a:xfrm>
          <a:custGeom>
            <a:avLst/>
            <a:gdLst/>
            <a:ahLst/>
            <a:cxnLst/>
            <a:rect r="r" b="b" t="t" l="l"/>
            <a:pathLst>
              <a:path h="5402983" w="5402983">
                <a:moveTo>
                  <a:pt x="0" y="0"/>
                </a:moveTo>
                <a:lnTo>
                  <a:pt x="5402984" y="0"/>
                </a:lnTo>
                <a:lnTo>
                  <a:pt x="5402984" y="5402983"/>
                </a:lnTo>
                <a:lnTo>
                  <a:pt x="0" y="54029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200721" y="2031689"/>
            <a:ext cx="3919564" cy="7715234"/>
          </a:xfrm>
          <a:custGeom>
            <a:avLst/>
            <a:gdLst/>
            <a:ahLst/>
            <a:cxnLst/>
            <a:rect r="r" b="b" t="t" l="l"/>
            <a:pathLst>
              <a:path h="7715234" w="3919564">
                <a:moveTo>
                  <a:pt x="0" y="0"/>
                </a:moveTo>
                <a:lnTo>
                  <a:pt x="3919564" y="0"/>
                </a:lnTo>
                <a:lnTo>
                  <a:pt x="3919564" y="7715234"/>
                </a:lnTo>
                <a:lnTo>
                  <a:pt x="0" y="7715234"/>
                </a:lnTo>
                <a:lnTo>
                  <a:pt x="0" y="0"/>
                </a:lnTo>
                <a:close/>
              </a:path>
            </a:pathLst>
          </a:custGeom>
          <a:blipFill>
            <a:blip r:embed="rId7"/>
            <a:stretch>
              <a:fillRect l="0" t="0" r="0" b="0"/>
            </a:stretch>
          </a:blipFill>
        </p:spPr>
      </p:sp>
      <p:grpSp>
        <p:nvGrpSpPr>
          <p:cNvPr name="Group 6" id="6"/>
          <p:cNvGrpSpPr/>
          <p:nvPr/>
        </p:nvGrpSpPr>
        <p:grpSpPr>
          <a:xfrm rot="0">
            <a:off x="2418850" y="1332552"/>
            <a:ext cx="8617265" cy="7043256"/>
            <a:chOff x="0" y="0"/>
            <a:chExt cx="11489687" cy="9391007"/>
          </a:xfrm>
        </p:grpSpPr>
        <p:sp>
          <p:nvSpPr>
            <p:cNvPr name="TextBox 7" id="7"/>
            <p:cNvSpPr txBox="true"/>
            <p:nvPr/>
          </p:nvSpPr>
          <p:spPr>
            <a:xfrm rot="0">
              <a:off x="0" y="-9525"/>
              <a:ext cx="11489687" cy="11271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Bold"/>
                </a:rPr>
                <a:t>Modelllerin Kullanımı</a:t>
              </a:r>
            </a:p>
          </p:txBody>
        </p:sp>
        <p:sp>
          <p:nvSpPr>
            <p:cNvPr name="TextBox 8" id="8"/>
            <p:cNvSpPr txBox="true"/>
            <p:nvPr/>
          </p:nvSpPr>
          <p:spPr>
            <a:xfrm rot="0">
              <a:off x="0" y="1554049"/>
              <a:ext cx="11489687" cy="7836958"/>
            </a:xfrm>
            <a:prstGeom prst="rect">
              <a:avLst/>
            </a:prstGeom>
          </p:spPr>
          <p:txBody>
            <a:bodyPr anchor="t" rtlCol="false" tIns="0" lIns="0" bIns="0" rIns="0">
              <a:spAutoFit/>
            </a:bodyPr>
            <a:lstStyle/>
            <a:p>
              <a:pPr algn="l" marL="561339" indent="-280669" lvl="1">
                <a:lnSpc>
                  <a:spcPts val="3639"/>
                </a:lnSpc>
                <a:buAutoNum type="arabicPeriod" startAt="1"/>
              </a:pPr>
              <a:r>
                <a:rPr lang="en-US" sz="2599">
                  <a:solidFill>
                    <a:srgbClr val="F8F8F8"/>
                  </a:solidFill>
                  <a:latin typeface="IBM Plex Sans Bold"/>
                </a:rPr>
                <a:t>Öz</a:t>
              </a:r>
              <a:r>
                <a:rPr lang="en-US" sz="2599" u="none">
                  <a:solidFill>
                    <a:srgbClr val="F8F8F8"/>
                  </a:solidFill>
                  <a:latin typeface="IBM Plex Sans Bold"/>
                </a:rPr>
                <a:t>ellik Çıkarımı</a:t>
              </a:r>
              <a:r>
                <a:rPr lang="en-US" sz="2599" u="none">
                  <a:solidFill>
                    <a:srgbClr val="F8F8F8"/>
                  </a:solidFill>
                  <a:latin typeface="IBM Plex Sans"/>
                </a:rPr>
                <a:t>: Ses dosyasından özellikler çıkarılır ve düz bir liste haline getirilir.</a:t>
              </a:r>
            </a:p>
            <a:p>
              <a:pPr algn="l" marL="561339" indent="-280669" lvl="1">
                <a:lnSpc>
                  <a:spcPts val="3639"/>
                </a:lnSpc>
                <a:buAutoNum type="arabicPeriod" startAt="1"/>
              </a:pPr>
              <a:r>
                <a:rPr lang="en-US" sz="2599" u="none">
                  <a:solidFill>
                    <a:srgbClr val="F8F8F8"/>
                  </a:solidFill>
                  <a:latin typeface="IBM Plex Sans Bold"/>
                </a:rPr>
                <a:t>Model Yükleme:</a:t>
              </a:r>
              <a:r>
                <a:rPr lang="en-US" sz="2599" u="none">
                  <a:solidFill>
                    <a:srgbClr val="F8F8F8"/>
                  </a:solidFill>
                  <a:latin typeface="IBM Plex Sans"/>
                </a:rPr>
                <a:t> Eğitim sırasında elde edilen en iyi modeller (emotion, gender, age) yüklenir.</a:t>
              </a:r>
            </a:p>
            <a:p>
              <a:pPr algn="l" marL="561339" indent="-280669" lvl="1">
                <a:lnSpc>
                  <a:spcPts val="3639"/>
                </a:lnSpc>
                <a:buAutoNum type="arabicPeriod" startAt="1"/>
              </a:pPr>
              <a:r>
                <a:rPr lang="en-US" sz="2599" u="none">
                  <a:solidFill>
                    <a:srgbClr val="F8F8F8"/>
                  </a:solidFill>
                  <a:latin typeface="IBM Plex Sans Bold"/>
                </a:rPr>
                <a:t>Tahmin Yapma:</a:t>
              </a:r>
              <a:r>
                <a:rPr lang="en-US" sz="2599" u="none">
                  <a:solidFill>
                    <a:srgbClr val="F8F8F8"/>
                  </a:solidFill>
                  <a:latin typeface="IBM Plex Sans"/>
                </a:rPr>
                <a:t> Yüklenen modeller kullanılarak ses dosyasının duygu, cinsiyet ve yaş grubu tahmin edilir.</a:t>
              </a:r>
            </a:p>
            <a:p>
              <a:pPr algn="l" marL="561339" indent="-280669" lvl="1">
                <a:lnSpc>
                  <a:spcPts val="3639"/>
                </a:lnSpc>
                <a:buAutoNum type="arabicPeriod" startAt="1"/>
              </a:pPr>
              <a:r>
                <a:rPr lang="en-US" sz="2599" u="none">
                  <a:solidFill>
                    <a:srgbClr val="F8F8F8"/>
                  </a:solidFill>
                  <a:latin typeface="IBM Plex Sans Bold"/>
                </a:rPr>
                <a:t>Etiket Atama</a:t>
              </a:r>
              <a:r>
                <a:rPr lang="en-US" sz="2599" u="none">
                  <a:solidFill>
                    <a:srgbClr val="F8F8F8"/>
                  </a:solidFill>
                  <a:latin typeface="IBM Plex Sans"/>
                </a:rPr>
                <a:t>: Tahmin edilen sonuçlar, önceden tanımlanmış etiketlerle eşleştirilir ve anlamlı metinlere dönüştürülür.</a:t>
              </a:r>
            </a:p>
            <a:p>
              <a:pPr algn="l">
                <a:lnSpc>
                  <a:spcPts val="3639"/>
                </a:lnSpc>
              </a:pPr>
              <a:r>
                <a:rPr lang="en-US" sz="2599" u="none">
                  <a:solidFill>
                    <a:srgbClr val="F8F8F8"/>
                  </a:solidFill>
                  <a:latin typeface="IBM Plex Sans"/>
                </a:rPr>
                <a:t>Main.py dosyasında</a:t>
              </a:r>
              <a:r>
                <a:rPr lang="en-US" sz="2599" u="none">
                  <a:solidFill>
                    <a:srgbClr val="F8F8F8"/>
                  </a:solidFill>
                  <a:latin typeface="IBM Plex Sans"/>
                </a:rPr>
                <a:t>, bir ses dosyasının duygu, cinsiyet ve yaş grubu tahmin edilir ve sonuçlar UI’a döndürürlür ve ekrana  yazdırılır.</a:t>
              </a:r>
            </a:p>
            <a:p>
              <a:pPr algn="l">
                <a:lnSpc>
                  <a:spcPts val="3359"/>
                </a:lnSpc>
              </a:pPr>
            </a:p>
          </p:txBody>
        </p:sp>
      </p:grpSp>
      <p:sp>
        <p:nvSpPr>
          <p:cNvPr name="TextBox 9" id="9"/>
          <p:cNvSpPr txBox="true"/>
          <p:nvPr/>
        </p:nvSpPr>
        <p:spPr>
          <a:xfrm rot="0">
            <a:off x="13200721" y="1019175"/>
            <a:ext cx="3655553" cy="781050"/>
          </a:xfrm>
          <a:prstGeom prst="rect">
            <a:avLst/>
          </a:prstGeom>
        </p:spPr>
        <p:txBody>
          <a:bodyPr anchor="t" rtlCol="false" tIns="0" lIns="0" bIns="0" rIns="0">
            <a:spAutoFit/>
          </a:bodyPr>
          <a:lstStyle/>
          <a:p>
            <a:pPr algn="l">
              <a:lnSpc>
                <a:spcPts val="6120"/>
              </a:lnSpc>
            </a:pPr>
            <a:r>
              <a:rPr lang="en-US" sz="5100">
                <a:solidFill>
                  <a:srgbClr val="F8F8F8"/>
                </a:solidFill>
                <a:latin typeface="Be Vietnam"/>
              </a:rPr>
              <a:t>Etiketler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499590" y="8384299"/>
            <a:ext cx="1258379" cy="874001"/>
          </a:xfrm>
          <a:custGeom>
            <a:avLst/>
            <a:gdLst/>
            <a:ahLst/>
            <a:cxnLst/>
            <a:rect r="r" b="b" t="t" l="l"/>
            <a:pathLst>
              <a:path h="874001" w="1258379">
                <a:moveTo>
                  <a:pt x="0" y="0"/>
                </a:moveTo>
                <a:lnTo>
                  <a:pt x="1258379" y="0"/>
                </a:lnTo>
                <a:lnTo>
                  <a:pt x="1258379" y="874001"/>
                </a:lnTo>
                <a:lnTo>
                  <a:pt x="0" y="874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34948" y="0"/>
            <a:ext cx="12701789" cy="10287000"/>
          </a:xfrm>
          <a:custGeom>
            <a:avLst/>
            <a:gdLst/>
            <a:ahLst/>
            <a:cxnLst/>
            <a:rect r="r" b="b" t="t" l="l"/>
            <a:pathLst>
              <a:path h="10287000" w="12701789">
                <a:moveTo>
                  <a:pt x="0" y="0"/>
                </a:moveTo>
                <a:lnTo>
                  <a:pt x="12701789" y="0"/>
                </a:lnTo>
                <a:lnTo>
                  <a:pt x="12701789" y="10287000"/>
                </a:lnTo>
                <a:lnTo>
                  <a:pt x="0" y="10287000"/>
                </a:lnTo>
                <a:lnTo>
                  <a:pt x="0" y="0"/>
                </a:lnTo>
                <a:close/>
              </a:path>
            </a:pathLst>
          </a:custGeom>
          <a:blipFill>
            <a:blip r:embed="rId5"/>
            <a:stretch>
              <a:fillRect l="0" t="0" r="0" b="0"/>
            </a:stretch>
          </a:blipFill>
        </p:spPr>
      </p:sp>
      <p:sp>
        <p:nvSpPr>
          <p:cNvPr name="TextBox 5" id="5"/>
          <p:cNvSpPr txBox="true"/>
          <p:nvPr/>
        </p:nvSpPr>
        <p:spPr>
          <a:xfrm rot="0">
            <a:off x="249711" y="5133975"/>
            <a:ext cx="5985237" cy="8477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Ultra-Bold"/>
              </a:rPr>
              <a:t>Back-End Kodları</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555673" y="3075938"/>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58848" y="3179114"/>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7555673" y="4641207"/>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658848" y="4744383"/>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7555673" y="6206476"/>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7658848" y="6309652"/>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12351690" y="3179114"/>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2454865" y="3282289"/>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454865" y="4744383"/>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558041" y="4847558"/>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TextBox 22" id="22"/>
          <p:cNvSpPr txBox="true"/>
          <p:nvPr/>
        </p:nvSpPr>
        <p:spPr>
          <a:xfrm rot="0">
            <a:off x="8980552" y="3438202"/>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RAVDESS Dataset</a:t>
            </a:r>
          </a:p>
        </p:txBody>
      </p:sp>
      <p:sp>
        <p:nvSpPr>
          <p:cNvPr name="TextBox 23" id="23"/>
          <p:cNvSpPr txBox="true"/>
          <p:nvPr/>
        </p:nvSpPr>
        <p:spPr>
          <a:xfrm rot="0">
            <a:off x="8980552" y="5003471"/>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BVC Voice Dataset</a:t>
            </a:r>
          </a:p>
        </p:txBody>
      </p:sp>
      <p:sp>
        <p:nvSpPr>
          <p:cNvPr name="TextBox 24" id="24"/>
          <p:cNvSpPr txBox="true"/>
          <p:nvPr/>
        </p:nvSpPr>
        <p:spPr>
          <a:xfrm rot="0">
            <a:off x="8980552" y="6568739"/>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Youtube</a:t>
            </a:r>
            <a:r>
              <a:rPr lang="en-US" sz="2400">
                <a:solidFill>
                  <a:srgbClr val="01003B"/>
                </a:solidFill>
                <a:latin typeface="IBM Plex Sans"/>
              </a:rPr>
              <a:t> </a:t>
            </a:r>
          </a:p>
        </p:txBody>
      </p:sp>
      <p:sp>
        <p:nvSpPr>
          <p:cNvPr name="TextBox 25" id="25"/>
          <p:cNvSpPr txBox="true"/>
          <p:nvPr/>
        </p:nvSpPr>
        <p:spPr>
          <a:xfrm rot="0">
            <a:off x="13776569" y="3541377"/>
            <a:ext cx="3151743" cy="8248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Google Text-To Speech API</a:t>
            </a:r>
          </a:p>
        </p:txBody>
      </p:sp>
      <p:sp>
        <p:nvSpPr>
          <p:cNvPr name="TextBox 26" id="26"/>
          <p:cNvSpPr txBox="true"/>
          <p:nvPr/>
        </p:nvSpPr>
        <p:spPr>
          <a:xfrm rot="0">
            <a:off x="13878551" y="4924103"/>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Open AI </a:t>
            </a:r>
          </a:p>
        </p:txBody>
      </p:sp>
      <p:grpSp>
        <p:nvGrpSpPr>
          <p:cNvPr name="Group 27" id="27"/>
          <p:cNvGrpSpPr/>
          <p:nvPr/>
        </p:nvGrpSpPr>
        <p:grpSpPr>
          <a:xfrm rot="0">
            <a:off x="1028700" y="3735152"/>
            <a:ext cx="5165060" cy="2816695"/>
            <a:chOff x="0" y="0"/>
            <a:chExt cx="6886746" cy="3755594"/>
          </a:xfrm>
        </p:grpSpPr>
        <p:sp>
          <p:nvSpPr>
            <p:cNvPr name="TextBox 28" id="28"/>
            <p:cNvSpPr txBox="true"/>
            <p:nvPr/>
          </p:nvSpPr>
          <p:spPr>
            <a:xfrm rot="0">
              <a:off x="0" y="-9525"/>
              <a:ext cx="6886746" cy="2244725"/>
            </a:xfrm>
            <a:prstGeom prst="rect">
              <a:avLst/>
            </a:prstGeom>
          </p:spPr>
          <p:txBody>
            <a:bodyPr anchor="t" rtlCol="false" tIns="0" lIns="0" bIns="0" rIns="0">
              <a:spAutoFit/>
            </a:bodyPr>
            <a:lstStyle/>
            <a:p>
              <a:pPr algn="l">
                <a:lnSpc>
                  <a:spcPts val="6600"/>
                </a:lnSpc>
              </a:pPr>
              <a:r>
                <a:rPr lang="en-US" sz="5500">
                  <a:solidFill>
                    <a:srgbClr val="01003B"/>
                  </a:solidFill>
                  <a:latin typeface="Be Vietnam Ultra-Bold"/>
                </a:rPr>
                <a:t>Yararlandığım Kaynaklar</a:t>
              </a:r>
            </a:p>
          </p:txBody>
        </p:sp>
        <p:sp>
          <p:nvSpPr>
            <p:cNvPr name="TextBox 29" id="29"/>
            <p:cNvSpPr txBox="true"/>
            <p:nvPr/>
          </p:nvSpPr>
          <p:spPr>
            <a:xfrm rot="0">
              <a:off x="0" y="2671649"/>
              <a:ext cx="6886746" cy="1083945"/>
            </a:xfrm>
            <a:prstGeom prst="rect">
              <a:avLst/>
            </a:prstGeom>
          </p:spPr>
          <p:txBody>
            <a:bodyPr anchor="t" rtlCol="false" tIns="0" lIns="0" bIns="0" rIns="0">
              <a:spAutoFit/>
            </a:bodyPr>
            <a:lstStyle/>
            <a:p>
              <a:pPr algn="l">
                <a:lnSpc>
                  <a:spcPts val="3359"/>
                </a:lnSpc>
              </a:pPr>
            </a:p>
            <a:p>
              <a:pPr algn="l">
                <a:lnSpc>
                  <a:spcPts val="33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621530" y="3515996"/>
            <a:ext cx="9044940" cy="1627504"/>
          </a:xfrm>
          <a:prstGeom prst="rect">
            <a:avLst/>
          </a:prstGeom>
        </p:spPr>
        <p:txBody>
          <a:bodyPr anchor="t" rtlCol="false" tIns="0" lIns="0" bIns="0" rIns="0">
            <a:spAutoFit/>
          </a:bodyPr>
          <a:lstStyle/>
          <a:p>
            <a:pPr algn="ctr">
              <a:lnSpc>
                <a:spcPts val="12880"/>
              </a:lnSpc>
            </a:pPr>
            <a:r>
              <a:rPr lang="en-US" sz="9200">
                <a:solidFill>
                  <a:srgbClr val="000000"/>
                </a:solidFill>
                <a:latin typeface="Arimo Bold"/>
              </a:rPr>
              <a:t>TEŞEKKÜRLER.</a:t>
            </a:r>
          </a:p>
        </p:txBody>
      </p:sp>
      <p:sp>
        <p:nvSpPr>
          <p:cNvPr name="Freeform 3" id="3"/>
          <p:cNvSpPr/>
          <p:nvPr/>
        </p:nvSpPr>
        <p:spPr>
          <a:xfrm flipH="false" flipV="false" rot="0">
            <a:off x="-301199" y="6653917"/>
            <a:ext cx="19427945" cy="4045761"/>
          </a:xfrm>
          <a:custGeom>
            <a:avLst/>
            <a:gdLst/>
            <a:ahLst/>
            <a:cxnLst/>
            <a:rect r="r" b="b" t="t" l="l"/>
            <a:pathLst>
              <a:path h="4045761" w="19427945">
                <a:moveTo>
                  <a:pt x="0" y="0"/>
                </a:moveTo>
                <a:lnTo>
                  <a:pt x="19427944" y="0"/>
                </a:lnTo>
                <a:lnTo>
                  <a:pt x="19427944" y="4045761"/>
                </a:lnTo>
                <a:lnTo>
                  <a:pt x="0" y="4045761"/>
                </a:lnTo>
                <a:lnTo>
                  <a:pt x="0" y="0"/>
                </a:lnTo>
                <a:close/>
              </a:path>
            </a:pathLst>
          </a:custGeom>
          <a:blipFill>
            <a:blip r:embed="rId2"/>
            <a:stretch>
              <a:fillRect l="-11164" t="-17180" r="-2107" b="-5205"/>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3332633"/>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597098" y="4897902"/>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597098" y="6463171"/>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6493922" y="792526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597098" y="8028440"/>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251249" y="3332633"/>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Freeform 22" id="22"/>
          <p:cNvSpPr/>
          <p:nvPr/>
        </p:nvSpPr>
        <p:spPr>
          <a:xfrm flipH="false" flipV="false" rot="0">
            <a:off x="12148074" y="479472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251249" y="4897902"/>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6</a:t>
              </a:r>
            </a:p>
          </p:txBody>
        </p:sp>
      </p:grpSp>
      <p:sp>
        <p:nvSpPr>
          <p:cNvPr name="Freeform 26" id="26"/>
          <p:cNvSpPr/>
          <p:nvPr/>
        </p:nvSpPr>
        <p:spPr>
          <a:xfrm flipH="false" flipV="false" rot="0">
            <a:off x="12148074" y="635999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2251249" y="6463171"/>
            <a:ext cx="798234" cy="798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7</a:t>
              </a:r>
            </a:p>
          </p:txBody>
        </p:sp>
      </p:grpSp>
      <p:sp>
        <p:nvSpPr>
          <p:cNvPr name="TextBox 30" id="30"/>
          <p:cNvSpPr txBox="true"/>
          <p:nvPr/>
        </p:nvSpPr>
        <p:spPr>
          <a:xfrm rot="0">
            <a:off x="925524" y="1701283"/>
            <a:ext cx="9576663"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Proje Sunumu İçeriği</a:t>
            </a:r>
          </a:p>
        </p:txBody>
      </p:sp>
      <p:sp>
        <p:nvSpPr>
          <p:cNvPr name="TextBox 31" id="31"/>
          <p:cNvSpPr txBox="true"/>
          <p:nvPr/>
        </p:nvSpPr>
        <p:spPr>
          <a:xfrm rot="0">
            <a:off x="8042795" y="3488545"/>
            <a:ext cx="356235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Giriş</a:t>
            </a:r>
          </a:p>
        </p:txBody>
      </p:sp>
      <p:sp>
        <p:nvSpPr>
          <p:cNvPr name="TextBox 32" id="32"/>
          <p:cNvSpPr txBox="true"/>
          <p:nvPr/>
        </p:nvSpPr>
        <p:spPr>
          <a:xfrm rot="0">
            <a:off x="8042795" y="5053814"/>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4" action="ppaction://hlinksldjump"/>
              </a:rPr>
              <a:t>Proje Amaçları</a:t>
            </a:r>
          </a:p>
        </p:txBody>
      </p:sp>
      <p:sp>
        <p:nvSpPr>
          <p:cNvPr name="TextBox 33" id="33"/>
          <p:cNvSpPr txBox="true"/>
          <p:nvPr/>
        </p:nvSpPr>
        <p:spPr>
          <a:xfrm rot="0">
            <a:off x="8042795" y="6619083"/>
            <a:ext cx="4105278"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5" action="ppaction://hlinksldjump"/>
              </a:rPr>
              <a:t>Proje Aşamaları</a:t>
            </a:r>
            <a:r>
              <a:rPr lang="en-US" sz="2400">
                <a:solidFill>
                  <a:srgbClr val="01003B"/>
                </a:solidFill>
                <a:latin typeface="IBM Plex Sans"/>
              </a:rPr>
              <a:t>-Veri hazırlığı</a:t>
            </a:r>
          </a:p>
        </p:txBody>
      </p:sp>
      <p:sp>
        <p:nvSpPr>
          <p:cNvPr name="TextBox 34" id="34"/>
          <p:cNvSpPr txBox="true"/>
          <p:nvPr/>
        </p:nvSpPr>
        <p:spPr>
          <a:xfrm rot="0">
            <a:off x="8042795" y="8184352"/>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6" action="ppaction://hlinksldjump"/>
              </a:rPr>
              <a:t>Arayüz Tasarımı</a:t>
            </a:r>
          </a:p>
        </p:txBody>
      </p:sp>
      <p:sp>
        <p:nvSpPr>
          <p:cNvPr name="TextBox 35" id="35"/>
          <p:cNvSpPr txBox="true"/>
          <p:nvPr/>
        </p:nvSpPr>
        <p:spPr>
          <a:xfrm rot="0">
            <a:off x="13696947" y="3488545"/>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7" action="ppaction://hlinksldjump"/>
              </a:rPr>
              <a:t>Arayüz Bileşenleri</a:t>
            </a:r>
          </a:p>
        </p:txBody>
      </p:sp>
      <p:sp>
        <p:nvSpPr>
          <p:cNvPr name="TextBox 36" id="36"/>
          <p:cNvSpPr txBox="true"/>
          <p:nvPr/>
        </p:nvSpPr>
        <p:spPr>
          <a:xfrm rot="0">
            <a:off x="13696947" y="5053814"/>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8" action="ppaction://hlinksldjump"/>
              </a:rPr>
              <a:t>Teknik Detaylar</a:t>
            </a:r>
          </a:p>
        </p:txBody>
      </p:sp>
      <p:sp>
        <p:nvSpPr>
          <p:cNvPr name="TextBox 37" id="37"/>
          <p:cNvSpPr txBox="true"/>
          <p:nvPr/>
        </p:nvSpPr>
        <p:spPr>
          <a:xfrm rot="0">
            <a:off x="13696947" y="6619083"/>
            <a:ext cx="356235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Kaynakça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1273" y="1273382"/>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5096" r="0" b="-5096"/>
              </a:stretch>
            </a:blipFill>
          </p:spPr>
        </p:sp>
      </p:grpSp>
      <p:grpSp>
        <p:nvGrpSpPr>
          <p:cNvPr name="Group 4" id="4"/>
          <p:cNvGrpSpPr/>
          <p:nvPr/>
        </p:nvGrpSpPr>
        <p:grpSpPr>
          <a:xfrm rot="0">
            <a:off x="9893541" y="2766850"/>
            <a:ext cx="7365759" cy="5183354"/>
            <a:chOff x="0" y="0"/>
            <a:chExt cx="9821012" cy="6911138"/>
          </a:xfrm>
        </p:grpSpPr>
        <p:sp>
          <p:nvSpPr>
            <p:cNvPr name="TextBox 5" id="5"/>
            <p:cNvSpPr txBox="true"/>
            <p:nvPr/>
          </p:nvSpPr>
          <p:spPr>
            <a:xfrm rot="0">
              <a:off x="0" y="-9525"/>
              <a:ext cx="9821012" cy="14319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Giriş</a:t>
              </a:r>
            </a:p>
          </p:txBody>
        </p:sp>
        <p:sp>
          <p:nvSpPr>
            <p:cNvPr name="TextBox 6" id="6"/>
            <p:cNvSpPr txBox="true"/>
            <p:nvPr/>
          </p:nvSpPr>
          <p:spPr>
            <a:xfrm rot="0">
              <a:off x="0" y="2326015"/>
              <a:ext cx="8028915" cy="4585123"/>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01003B"/>
                  </a:solidFill>
                  <a:latin typeface="IBM Plex Sans"/>
                </a:rPr>
                <a:t>Ses dosyalarının duygu, cinsiyet ve yaş gibi özelliklerinin tahmin edilmesi amacıyla geliştirilen bir modelin eğitimi. </a:t>
              </a:r>
            </a:p>
            <a:p>
              <a:pPr algn="l" marL="604521" indent="-302261" lvl="1">
                <a:lnSpc>
                  <a:spcPts val="3920"/>
                </a:lnSpc>
                <a:buFont typeface="Arial"/>
                <a:buChar char="•"/>
              </a:pPr>
              <a:r>
                <a:rPr lang="en-US" sz="2800">
                  <a:solidFill>
                    <a:srgbClr val="01003B"/>
                  </a:solidFill>
                  <a:latin typeface="IBM Plex Sans"/>
                </a:rPr>
                <a:t>Masa üstü uygulamasının bileşenleri ve  arayüz tasarımınn açıklanması.</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969416"/>
            <a:ext cx="8454036" cy="6384322"/>
            <a:chOff x="0" y="0"/>
            <a:chExt cx="11272048" cy="8512430"/>
          </a:xfrm>
        </p:grpSpPr>
        <p:sp>
          <p:nvSpPr>
            <p:cNvPr name="TextBox 4" id="4"/>
            <p:cNvSpPr txBox="true"/>
            <p:nvPr/>
          </p:nvSpPr>
          <p:spPr>
            <a:xfrm rot="0">
              <a:off x="0" y="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Modellerin eğitimi ve UI Tasaralama</a:t>
              </a:r>
            </a:p>
          </p:txBody>
        </p:sp>
        <p:sp>
          <p:nvSpPr>
            <p:cNvPr name="TextBox 5" id="5"/>
            <p:cNvSpPr txBox="true"/>
            <p:nvPr/>
          </p:nvSpPr>
          <p:spPr>
            <a:xfrm rot="0">
              <a:off x="0" y="998264"/>
              <a:ext cx="11272048" cy="16427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Ses dosyalarından duygu, cinsiyet ve yaş gibi özelliklerin tahmin edilmesini sağlayan modelleri eğitme ve arayüz tasarlamak.</a:t>
              </a:r>
            </a:p>
          </p:txBody>
        </p:sp>
        <p:sp>
          <p:nvSpPr>
            <p:cNvPr name="TextBox 6" id="6"/>
            <p:cNvSpPr txBox="true"/>
            <p:nvPr/>
          </p:nvSpPr>
          <p:spPr>
            <a:xfrm rot="0">
              <a:off x="0" y="349451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Özellik Çıkarma</a:t>
              </a:r>
            </a:p>
          </p:txBody>
        </p:sp>
        <p:sp>
          <p:nvSpPr>
            <p:cNvPr name="TextBox 7" id="7"/>
            <p:cNvSpPr txBox="true"/>
            <p:nvPr/>
          </p:nvSpPr>
          <p:spPr>
            <a:xfrm rot="0">
              <a:off x="0" y="4492774"/>
              <a:ext cx="11272048" cy="10839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Librosa KÜtüphanesi ile ses dosyalarından Mfcc ve Akustik özelliklerini çıkarma</a:t>
              </a:r>
            </a:p>
          </p:txBody>
        </p:sp>
        <p:sp>
          <p:nvSpPr>
            <p:cNvPr name="TextBox 8" id="8"/>
            <p:cNvSpPr txBox="true"/>
            <p:nvPr/>
          </p:nvSpPr>
          <p:spPr>
            <a:xfrm rot="0">
              <a:off x="0" y="643022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Model doğruluk değeri Yükseltme</a:t>
              </a:r>
            </a:p>
          </p:txBody>
        </p:sp>
        <p:sp>
          <p:nvSpPr>
            <p:cNvPr name="TextBox 9" id="9"/>
            <p:cNvSpPr txBox="true"/>
            <p:nvPr/>
          </p:nvSpPr>
          <p:spPr>
            <a:xfrm rot="0">
              <a:off x="0" y="7428485"/>
              <a:ext cx="11272048" cy="10839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Grid SearchCV yöntemi ve R^2 SCrore ile model-özellik uyumu ölçme</a:t>
              </a:r>
            </a:p>
          </p:txBody>
        </p:sp>
      </p:grpSp>
      <p:sp>
        <p:nvSpPr>
          <p:cNvPr name="TextBox 10" id="10"/>
          <p:cNvSpPr txBox="true"/>
          <p:nvPr/>
        </p:nvSpPr>
        <p:spPr>
          <a:xfrm rot="0">
            <a:off x="1028700" y="1198443"/>
            <a:ext cx="10387445"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Projenin Amaçları</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932297" y="427686"/>
            <a:ext cx="6860186" cy="2024380"/>
            <a:chOff x="0" y="0"/>
            <a:chExt cx="9146914" cy="2699173"/>
          </a:xfrm>
        </p:grpSpPr>
        <p:sp>
          <p:nvSpPr>
            <p:cNvPr name="TextBox 5" id="5"/>
            <p:cNvSpPr txBox="true"/>
            <p:nvPr/>
          </p:nvSpPr>
          <p:spPr>
            <a:xfrm rot="0">
              <a:off x="0" y="-9525"/>
              <a:ext cx="9146914" cy="1431925"/>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Proje Aşamaları</a:t>
              </a:r>
            </a:p>
          </p:txBody>
        </p:sp>
        <p:sp>
          <p:nvSpPr>
            <p:cNvPr name="TextBox 6" id="6"/>
            <p:cNvSpPr txBox="true"/>
            <p:nvPr/>
          </p:nvSpPr>
          <p:spPr>
            <a:xfrm rot="0">
              <a:off x="0" y="2076450"/>
              <a:ext cx="7183402" cy="622723"/>
            </a:xfrm>
            <a:prstGeom prst="rect">
              <a:avLst/>
            </a:prstGeom>
          </p:spPr>
          <p:txBody>
            <a:bodyPr anchor="t" rtlCol="false" tIns="0" lIns="0" bIns="0" rIns="0">
              <a:spAutoFit/>
            </a:bodyPr>
            <a:lstStyle/>
            <a:p>
              <a:pPr algn="l">
                <a:lnSpc>
                  <a:spcPts val="3920"/>
                </a:lnSpc>
              </a:pPr>
            </a:p>
          </p:txBody>
        </p:sp>
      </p:grpSp>
      <p:grpSp>
        <p:nvGrpSpPr>
          <p:cNvPr name="Group 7" id="7"/>
          <p:cNvGrpSpPr/>
          <p:nvPr/>
        </p:nvGrpSpPr>
        <p:grpSpPr>
          <a:xfrm rot="0">
            <a:off x="7734592" y="2452066"/>
            <a:ext cx="5831972" cy="3658532"/>
            <a:chOff x="0" y="0"/>
            <a:chExt cx="7775963" cy="4878043"/>
          </a:xfrm>
        </p:grpSpPr>
        <p:sp>
          <p:nvSpPr>
            <p:cNvPr name="TextBox 8" id="8"/>
            <p:cNvSpPr txBox="true"/>
            <p:nvPr/>
          </p:nvSpPr>
          <p:spPr>
            <a:xfrm rot="0">
              <a:off x="0" y="-19050"/>
              <a:ext cx="7775963" cy="9469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HIPER PARAMETRE AYARLANMASI VE MODEL EĞITIMI</a:t>
              </a:r>
            </a:p>
          </p:txBody>
        </p:sp>
        <p:sp>
          <p:nvSpPr>
            <p:cNvPr name="TextBox 9" id="9"/>
            <p:cNvSpPr txBox="true"/>
            <p:nvPr/>
          </p:nvSpPr>
          <p:spPr>
            <a:xfrm rot="0">
              <a:off x="0" y="1000098"/>
              <a:ext cx="7775963" cy="38779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Model tanımlama ve başlatma</a:t>
              </a:r>
            </a:p>
            <a:p>
              <a:pPr algn="l" marL="518160" indent="-259080" lvl="1">
                <a:lnSpc>
                  <a:spcPts val="3359"/>
                </a:lnSpc>
                <a:buFont typeface="Arial"/>
                <a:buChar char="•"/>
              </a:pPr>
              <a:r>
                <a:rPr lang="en-US" sz="2400">
                  <a:solidFill>
                    <a:srgbClr val="F8F8F8"/>
                  </a:solidFill>
                  <a:latin typeface="IBM Plex Sans"/>
                </a:rPr>
                <a:t>Grid Search ile Hiperparametre Optimizasyonu</a:t>
              </a:r>
            </a:p>
            <a:p>
              <a:pPr algn="l" marL="518160" indent="-259080" lvl="1">
                <a:lnSpc>
                  <a:spcPts val="3359"/>
                </a:lnSpc>
                <a:buFont typeface="Arial"/>
                <a:buChar char="•"/>
              </a:pPr>
              <a:r>
                <a:rPr lang="en-US" sz="2400">
                  <a:solidFill>
                    <a:srgbClr val="F8F8F8"/>
                  </a:solidFill>
                  <a:latin typeface="IBM Plex Sans"/>
                </a:rPr>
                <a:t>Performans Değerlendirmesi</a:t>
              </a:r>
            </a:p>
            <a:p>
              <a:pPr algn="l" marL="518160" indent="-259080" lvl="1">
                <a:lnSpc>
                  <a:spcPts val="3359"/>
                </a:lnSpc>
                <a:buFont typeface="Arial"/>
                <a:buChar char="•"/>
              </a:pPr>
              <a:r>
                <a:rPr lang="en-US" sz="2400">
                  <a:solidFill>
                    <a:srgbClr val="F8F8F8"/>
                  </a:solidFill>
                  <a:latin typeface="IBM Plex Sans"/>
                </a:rPr>
                <a:t>Hiperparametre Aralıklarını Daraltma</a:t>
              </a:r>
            </a:p>
            <a:p>
              <a:pPr algn="l" marL="518160" indent="-259080" lvl="1">
                <a:lnSpc>
                  <a:spcPts val="3359"/>
                </a:lnSpc>
                <a:buFont typeface="Arial"/>
                <a:buChar char="•"/>
              </a:pPr>
              <a:r>
                <a:rPr lang="en-US" sz="2400">
                  <a:solidFill>
                    <a:srgbClr val="F8F8F8"/>
                  </a:solidFill>
                  <a:latin typeface="IBM Plex Sans"/>
                </a:rPr>
                <a:t>İteratif İşlem</a:t>
              </a:r>
            </a:p>
            <a:p>
              <a:pPr algn="l" marL="518160" indent="-259080" lvl="1">
                <a:lnSpc>
                  <a:spcPts val="3359"/>
                </a:lnSpc>
                <a:buFont typeface="Arial"/>
                <a:buChar char="•"/>
              </a:pPr>
              <a:r>
                <a:rPr lang="en-US" sz="2400">
                  <a:solidFill>
                    <a:srgbClr val="F8F8F8"/>
                  </a:solidFill>
                  <a:latin typeface="IBM Plex Sans"/>
                </a:rPr>
                <a:t>En İyi Model ve Parametreler</a:t>
              </a:r>
            </a:p>
          </p:txBody>
        </p:sp>
      </p:grpSp>
      <p:grpSp>
        <p:nvGrpSpPr>
          <p:cNvPr name="Group 10" id="10"/>
          <p:cNvGrpSpPr/>
          <p:nvPr/>
        </p:nvGrpSpPr>
        <p:grpSpPr>
          <a:xfrm rot="0">
            <a:off x="1554391" y="2452066"/>
            <a:ext cx="5113728" cy="2458382"/>
            <a:chOff x="0" y="0"/>
            <a:chExt cx="6818304" cy="3277843"/>
          </a:xfrm>
        </p:grpSpPr>
        <p:sp>
          <p:nvSpPr>
            <p:cNvPr name="TextBox 11" id="11"/>
            <p:cNvSpPr txBox="true"/>
            <p:nvPr/>
          </p:nvSpPr>
          <p:spPr>
            <a:xfrm rot="0">
              <a:off x="0" y="-19050"/>
              <a:ext cx="6818304" cy="4643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VERI HAZIRLIĞI</a:t>
              </a:r>
            </a:p>
          </p:txBody>
        </p:sp>
        <p:sp>
          <p:nvSpPr>
            <p:cNvPr name="TextBox 12" id="12"/>
            <p:cNvSpPr txBox="true"/>
            <p:nvPr/>
          </p:nvSpPr>
          <p:spPr>
            <a:xfrm rot="0">
              <a:off x="0" y="517498"/>
              <a:ext cx="6818304" cy="27603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Veri toplama</a:t>
              </a:r>
            </a:p>
            <a:p>
              <a:pPr algn="l" marL="518160" indent="-259080" lvl="1">
                <a:lnSpc>
                  <a:spcPts val="3359"/>
                </a:lnSpc>
                <a:buFont typeface="Arial"/>
                <a:buChar char="•"/>
              </a:pPr>
              <a:r>
                <a:rPr lang="en-US" sz="2400">
                  <a:solidFill>
                    <a:srgbClr val="F8F8F8"/>
                  </a:solidFill>
                  <a:latin typeface="IBM Plex Sans"/>
                </a:rPr>
                <a:t>Özellik çıkarma</a:t>
              </a:r>
            </a:p>
            <a:p>
              <a:pPr algn="l" marL="518160" indent="-259080" lvl="1">
                <a:lnSpc>
                  <a:spcPts val="3359"/>
                </a:lnSpc>
                <a:buFont typeface="Arial"/>
                <a:buChar char="•"/>
              </a:pPr>
              <a:r>
                <a:rPr lang="en-US" sz="2400">
                  <a:solidFill>
                    <a:srgbClr val="F8F8F8"/>
                  </a:solidFill>
                  <a:latin typeface="IBM Plex Sans"/>
                </a:rPr>
                <a:t>Özelliklerin seçimi ve hedef özellik belirleme</a:t>
              </a:r>
            </a:p>
            <a:p>
              <a:pPr algn="l" marL="518160" indent="-259080" lvl="1">
                <a:lnSpc>
                  <a:spcPts val="3359"/>
                </a:lnSpc>
                <a:buFont typeface="Arial"/>
                <a:buChar char="•"/>
              </a:pPr>
              <a:r>
                <a:rPr lang="en-US" sz="2400">
                  <a:solidFill>
                    <a:srgbClr val="F8F8F8"/>
                  </a:solidFill>
                  <a:latin typeface="IBM Plex Sans"/>
                </a:rPr>
                <a:t>Train/Test  setlerine bölme</a:t>
              </a:r>
            </a:p>
          </p:txBody>
        </p:sp>
      </p:grpSp>
      <p:sp>
        <p:nvSpPr>
          <p:cNvPr name="Freeform 13" id="13"/>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554391" y="6778649"/>
            <a:ext cx="5113728" cy="2458382"/>
            <a:chOff x="0" y="0"/>
            <a:chExt cx="6818304" cy="3277843"/>
          </a:xfrm>
        </p:grpSpPr>
        <p:sp>
          <p:nvSpPr>
            <p:cNvPr name="TextBox 15" id="15"/>
            <p:cNvSpPr txBox="true"/>
            <p:nvPr/>
          </p:nvSpPr>
          <p:spPr>
            <a:xfrm rot="0">
              <a:off x="0" y="-19050"/>
              <a:ext cx="6818304" cy="4643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ARAYÜZ TASARIMI</a:t>
              </a:r>
            </a:p>
          </p:txBody>
        </p:sp>
        <p:sp>
          <p:nvSpPr>
            <p:cNvPr name="TextBox 16" id="16"/>
            <p:cNvSpPr txBox="true"/>
            <p:nvPr/>
          </p:nvSpPr>
          <p:spPr>
            <a:xfrm rot="0">
              <a:off x="0" y="517498"/>
              <a:ext cx="6818304" cy="27603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Dosya seçme düğmesi</a:t>
              </a:r>
            </a:p>
            <a:p>
              <a:pPr algn="l" marL="518160" indent="-259080" lvl="1">
                <a:lnSpc>
                  <a:spcPts val="3359"/>
                </a:lnSpc>
                <a:buFont typeface="Arial"/>
                <a:buChar char="•"/>
              </a:pPr>
              <a:r>
                <a:rPr lang="en-US" sz="2400">
                  <a:solidFill>
                    <a:srgbClr val="F8F8F8"/>
                  </a:solidFill>
                  <a:latin typeface="IBM Plex Sans"/>
                </a:rPr>
                <a:t>Ses kayıt düğmeleri</a:t>
              </a:r>
            </a:p>
            <a:p>
              <a:pPr algn="l" marL="518160" indent="-259080" lvl="1">
                <a:lnSpc>
                  <a:spcPts val="3359"/>
                </a:lnSpc>
                <a:buFont typeface="Arial"/>
                <a:buChar char="•"/>
              </a:pPr>
              <a:r>
                <a:rPr lang="en-US" sz="2400">
                  <a:solidFill>
                    <a:srgbClr val="F8F8F8"/>
                  </a:solidFill>
                  <a:latin typeface="IBM Plex Sans"/>
                </a:rPr>
                <a:t>Tahmin et düğmesi</a:t>
              </a:r>
            </a:p>
            <a:p>
              <a:pPr algn="l" marL="518160" indent="-259080" lvl="1">
                <a:lnSpc>
                  <a:spcPts val="3359"/>
                </a:lnSpc>
                <a:buFont typeface="Arial"/>
                <a:buChar char="•"/>
              </a:pPr>
              <a:r>
                <a:rPr lang="en-US" sz="2400">
                  <a:solidFill>
                    <a:srgbClr val="F8F8F8"/>
                  </a:solidFill>
                  <a:latin typeface="IBM Plex Sans"/>
                </a:rPr>
                <a:t>Yeniden Tahmin et</a:t>
              </a:r>
            </a:p>
            <a:p>
              <a:pPr algn="l" marL="518160" indent="-259080" lvl="1">
                <a:lnSpc>
                  <a:spcPts val="3359"/>
                </a:lnSpc>
                <a:buFont typeface="Arial"/>
                <a:buChar char="•"/>
              </a:pPr>
              <a:r>
                <a:rPr lang="en-US" sz="2400">
                  <a:solidFill>
                    <a:srgbClr val="F8F8F8"/>
                  </a:solidFill>
                  <a:latin typeface="IBM Plex Sans"/>
                </a:rPr>
                <a:t>Sonuç etiketleri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65909" y="2324107"/>
            <a:ext cx="17356181" cy="5638785"/>
          </a:xfrm>
          <a:custGeom>
            <a:avLst/>
            <a:gdLst/>
            <a:ahLst/>
            <a:cxnLst/>
            <a:rect r="r" b="b" t="t" l="l"/>
            <a:pathLst>
              <a:path h="5638785" w="17356181">
                <a:moveTo>
                  <a:pt x="0" y="0"/>
                </a:moveTo>
                <a:lnTo>
                  <a:pt x="17356182" y="0"/>
                </a:lnTo>
                <a:lnTo>
                  <a:pt x="17356182" y="5638786"/>
                </a:lnTo>
                <a:lnTo>
                  <a:pt x="0" y="5638786"/>
                </a:lnTo>
                <a:lnTo>
                  <a:pt x="0" y="0"/>
                </a:lnTo>
                <a:close/>
              </a:path>
            </a:pathLst>
          </a:custGeom>
          <a:blipFill>
            <a:blip r:embed="rId2"/>
            <a:stretch>
              <a:fillRect l="0" t="0" r="0" b="0"/>
            </a:stretch>
          </a:blipFill>
        </p:spPr>
      </p:sp>
      <p:sp>
        <p:nvSpPr>
          <p:cNvPr name="TextBox 3" id="3"/>
          <p:cNvSpPr txBox="true"/>
          <p:nvPr/>
        </p:nvSpPr>
        <p:spPr>
          <a:xfrm rot="0">
            <a:off x="1028700" y="1019175"/>
            <a:ext cx="10245863" cy="847725"/>
          </a:xfrm>
          <a:prstGeom prst="rect">
            <a:avLst/>
          </a:prstGeom>
        </p:spPr>
        <p:txBody>
          <a:bodyPr anchor="t" rtlCol="false" tIns="0" lIns="0" bIns="0" rIns="0">
            <a:spAutoFit/>
          </a:bodyPr>
          <a:lstStyle/>
          <a:p>
            <a:pPr algn="l">
              <a:lnSpc>
                <a:spcPts val="6600"/>
              </a:lnSpc>
            </a:pPr>
            <a:r>
              <a:rPr lang="en-US" sz="5500">
                <a:solidFill>
                  <a:srgbClr val="01003B"/>
                </a:solidFill>
                <a:latin typeface="Be Vietnam Ultra-Bold"/>
              </a:rPr>
              <a:t>Verilerin Görselleştirilmesi</a:t>
            </a:r>
          </a:p>
        </p:txBody>
      </p:sp>
      <p:sp>
        <p:nvSpPr>
          <p:cNvPr name="TextBox 4" id="4"/>
          <p:cNvSpPr txBox="true"/>
          <p:nvPr/>
        </p:nvSpPr>
        <p:spPr>
          <a:xfrm rot="0">
            <a:off x="10864810" y="8443912"/>
            <a:ext cx="7262533" cy="1571625"/>
          </a:xfrm>
          <a:prstGeom prst="rect">
            <a:avLst/>
          </a:prstGeom>
        </p:spPr>
        <p:txBody>
          <a:bodyPr anchor="t" rtlCol="false" tIns="0" lIns="0" bIns="0" rIns="0">
            <a:spAutoFit/>
          </a:bodyPr>
          <a:lstStyle/>
          <a:p>
            <a:pPr algn="ctr">
              <a:lnSpc>
                <a:spcPts val="2099"/>
              </a:lnSpc>
            </a:pPr>
          </a:p>
          <a:p>
            <a:pPr algn="ctr">
              <a:lnSpc>
                <a:spcPts val="2939"/>
              </a:lnSpc>
            </a:pPr>
            <a:r>
              <a:rPr lang="en-US" sz="2099">
                <a:solidFill>
                  <a:srgbClr val="01003B"/>
                </a:solidFill>
                <a:latin typeface="Calibri (MS) Bold"/>
              </a:rPr>
              <a:t> "0": "Neutral-Normal","1": "Calm-Sakin","2": "Happy-Mutlu",</a:t>
            </a:r>
          </a:p>
          <a:p>
            <a:pPr algn="ctr">
              <a:lnSpc>
                <a:spcPts val="2659"/>
              </a:lnSpc>
            </a:pPr>
            <a:r>
              <a:rPr lang="en-US" sz="1899">
                <a:solidFill>
                  <a:srgbClr val="01003B"/>
                </a:solidFill>
                <a:latin typeface="Calibri (MS) Bold"/>
              </a:rPr>
              <a:t> "3": "Sad-Üzgün", "4": "Angry-Kızgın","5": "Fearful-Korkmuş",</a:t>
            </a:r>
          </a:p>
          <a:p>
            <a:pPr algn="ctr">
              <a:lnSpc>
                <a:spcPts val="2659"/>
              </a:lnSpc>
            </a:pPr>
            <a:r>
              <a:rPr lang="en-US" sz="1899">
                <a:solidFill>
                  <a:srgbClr val="01003B"/>
                </a:solidFill>
                <a:latin typeface="Calibri (MS) Bold"/>
              </a:rPr>
              <a:t> "6": "Disgust-Nefret","7": "Surprised-Şaşkın"</a:t>
            </a:r>
          </a:p>
          <a:p>
            <a:pPr algn="ctr">
              <a:lnSpc>
                <a:spcPts val="20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842799" y="2493002"/>
            <a:ext cx="11546664" cy="7793998"/>
          </a:xfrm>
          <a:custGeom>
            <a:avLst/>
            <a:gdLst/>
            <a:ahLst/>
            <a:cxnLst/>
            <a:rect r="r" b="b" t="t" l="l"/>
            <a:pathLst>
              <a:path h="7793998" w="11546664">
                <a:moveTo>
                  <a:pt x="0" y="0"/>
                </a:moveTo>
                <a:lnTo>
                  <a:pt x="11546664" y="0"/>
                </a:lnTo>
                <a:lnTo>
                  <a:pt x="11546664" y="7793998"/>
                </a:lnTo>
                <a:lnTo>
                  <a:pt x="0" y="7793998"/>
                </a:lnTo>
                <a:lnTo>
                  <a:pt x="0" y="0"/>
                </a:lnTo>
                <a:close/>
              </a:path>
            </a:pathLst>
          </a:custGeom>
          <a:blipFill>
            <a:blip r:embed="rId5"/>
            <a:stretch>
              <a:fillRect l="0" t="0" r="0" b="0"/>
            </a:stretch>
          </a:blipFill>
        </p:spPr>
      </p:sp>
      <p:grpSp>
        <p:nvGrpSpPr>
          <p:cNvPr name="Group 5" id="5"/>
          <p:cNvGrpSpPr/>
          <p:nvPr/>
        </p:nvGrpSpPr>
        <p:grpSpPr>
          <a:xfrm rot="0">
            <a:off x="1292583" y="1909594"/>
            <a:ext cx="6550216" cy="2820332"/>
            <a:chOff x="0" y="0"/>
            <a:chExt cx="8733622" cy="3760443"/>
          </a:xfrm>
        </p:grpSpPr>
        <p:sp>
          <p:nvSpPr>
            <p:cNvPr name="TextBox 6" id="6"/>
            <p:cNvSpPr txBox="true"/>
            <p:nvPr/>
          </p:nvSpPr>
          <p:spPr>
            <a:xfrm rot="0">
              <a:off x="0" y="-19050"/>
              <a:ext cx="8733622" cy="946997"/>
            </a:xfrm>
            <a:prstGeom prst="rect">
              <a:avLst/>
            </a:prstGeom>
          </p:spPr>
          <p:txBody>
            <a:bodyPr anchor="t" rtlCol="false" tIns="0" lIns="0" bIns="0" rIns="0">
              <a:spAutoFit/>
            </a:bodyPr>
            <a:lstStyle/>
            <a:p>
              <a:pPr algn="l">
                <a:lnSpc>
                  <a:spcPts val="2859"/>
                </a:lnSpc>
              </a:pPr>
              <a:r>
                <a:rPr lang="en-US" sz="2199" spc="191">
                  <a:solidFill>
                    <a:srgbClr val="F8F8F8"/>
                  </a:solidFill>
                  <a:latin typeface="Be Vietnam Ultra-Bold"/>
                </a:rPr>
                <a:t>VERIYI YÜKLEME</a:t>
              </a:r>
            </a:p>
            <a:p>
              <a:pPr algn="l" marL="0" indent="0" lvl="0">
                <a:lnSpc>
                  <a:spcPts val="2859"/>
                </a:lnSpc>
                <a:spcBef>
                  <a:spcPct val="0"/>
                </a:spcBef>
              </a:pPr>
            </a:p>
          </p:txBody>
        </p:sp>
        <p:sp>
          <p:nvSpPr>
            <p:cNvPr name="TextBox 7" id="7"/>
            <p:cNvSpPr txBox="true"/>
            <p:nvPr/>
          </p:nvSpPr>
          <p:spPr>
            <a:xfrm rot="0">
              <a:off x="0" y="1000098"/>
              <a:ext cx="8733622" cy="27603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rPr>
                <a:t>Veri setleri (örneğin, RAVDESS veya BVC Voice) indirilip işlenir ve ses dosyalarından MFCC gibi özellikler çıkarılır. Bu özellikler, CSV formatında saklanan ve çeşitli ses kayıtlarının özellikleri ile etiketlerini içeren bir dosyadan yüklenir.</a:t>
              </a:r>
            </a:p>
          </p:txBody>
        </p:sp>
      </p:grpSp>
      <p:sp>
        <p:nvSpPr>
          <p:cNvPr name="TextBox 8" id="8"/>
          <p:cNvSpPr txBox="true"/>
          <p:nvPr/>
        </p:nvSpPr>
        <p:spPr>
          <a:xfrm rot="0">
            <a:off x="1292583" y="1086399"/>
            <a:ext cx="3244797" cy="372715"/>
          </a:xfrm>
          <a:prstGeom prst="rect">
            <a:avLst/>
          </a:prstGeom>
        </p:spPr>
        <p:txBody>
          <a:bodyPr anchor="t" rtlCol="false" tIns="0" lIns="0" bIns="0" rIns="0">
            <a:spAutoFit/>
          </a:bodyPr>
          <a:lstStyle/>
          <a:p>
            <a:pPr algn="l">
              <a:lnSpc>
                <a:spcPts val="3081"/>
              </a:lnSpc>
              <a:spcBef>
                <a:spcPct val="0"/>
              </a:spcBef>
            </a:pPr>
            <a:r>
              <a:rPr lang="en-US" sz="2201">
                <a:solidFill>
                  <a:srgbClr val="F8F8F8"/>
                </a:solidFill>
                <a:latin typeface="IBM Plex Sans Bold"/>
              </a:rPr>
              <a:t>/Veri Hazırlığı</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03857" y="7068559"/>
            <a:ext cx="2464054" cy="1002783"/>
            <a:chOff x="0" y="0"/>
            <a:chExt cx="989506" cy="402694"/>
          </a:xfrm>
        </p:grpSpPr>
        <p:sp>
          <p:nvSpPr>
            <p:cNvPr name="Freeform 3" id="3"/>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4" id="4"/>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-0.075</a:t>
              </a:r>
            </a:p>
          </p:txBody>
        </p:sp>
      </p:grpSp>
      <p:grpSp>
        <p:nvGrpSpPr>
          <p:cNvPr name="Group 5" id="5"/>
          <p:cNvGrpSpPr/>
          <p:nvPr/>
        </p:nvGrpSpPr>
        <p:grpSpPr>
          <a:xfrm rot="0">
            <a:off x="13729510" y="7068559"/>
            <a:ext cx="2451560" cy="1002783"/>
            <a:chOff x="0" y="0"/>
            <a:chExt cx="984489" cy="402694"/>
          </a:xfrm>
        </p:grpSpPr>
        <p:sp>
          <p:nvSpPr>
            <p:cNvPr name="Freeform 6" id="6"/>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name="TextBox 7" id="7"/>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0.275</a:t>
              </a:r>
            </a:p>
          </p:txBody>
        </p:sp>
      </p:grpSp>
      <p:sp>
        <p:nvSpPr>
          <p:cNvPr name="AutoShape 8" id="8"/>
          <p:cNvSpPr/>
          <p:nvPr/>
        </p:nvSpPr>
        <p:spPr>
          <a:xfrm flipV="true">
            <a:off x="10735885" y="3335181"/>
            <a:ext cx="0" cy="3733378"/>
          </a:xfrm>
          <a:prstGeom prst="line">
            <a:avLst/>
          </a:prstGeom>
          <a:ln cap="flat" w="9525">
            <a:solidFill>
              <a:srgbClr val="01003B"/>
            </a:solidFill>
            <a:prstDash val="solid"/>
            <a:headEnd type="none" len="sm" w="sm"/>
            <a:tailEnd type="none" len="sm" w="sm"/>
          </a:ln>
        </p:spPr>
      </p:sp>
      <p:sp>
        <p:nvSpPr>
          <p:cNvPr name="AutoShape 9" id="9"/>
          <p:cNvSpPr/>
          <p:nvPr/>
        </p:nvSpPr>
        <p:spPr>
          <a:xfrm flipV="true">
            <a:off x="14955290" y="3318671"/>
            <a:ext cx="0" cy="3749888"/>
          </a:xfrm>
          <a:prstGeom prst="line">
            <a:avLst/>
          </a:prstGeom>
          <a:ln cap="flat" w="9525">
            <a:solidFill>
              <a:srgbClr val="01003B"/>
            </a:solidFill>
            <a:prstDash val="solid"/>
            <a:headEnd type="none" len="sm" w="sm"/>
            <a:tailEnd type="none" len="sm" w="sm"/>
          </a:ln>
        </p:spPr>
      </p:sp>
      <p:sp>
        <p:nvSpPr>
          <p:cNvPr name="TextBox 10" id="10"/>
          <p:cNvSpPr txBox="true"/>
          <p:nvPr/>
        </p:nvSpPr>
        <p:spPr>
          <a:xfrm rot="0">
            <a:off x="9255203" y="2912906"/>
            <a:ext cx="2961364" cy="422275"/>
          </a:xfrm>
          <a:prstGeom prst="rect">
            <a:avLst/>
          </a:prstGeom>
        </p:spPr>
        <p:txBody>
          <a:bodyPr anchor="t" rtlCol="false" tIns="0" lIns="0" bIns="0" rIns="0">
            <a:spAutoFit/>
          </a:bodyPr>
          <a:lstStyle/>
          <a:p>
            <a:pPr algn="ctr">
              <a:lnSpc>
                <a:spcPts val="3499"/>
              </a:lnSpc>
            </a:pPr>
            <a:r>
              <a:rPr lang="en-US" sz="2499">
                <a:solidFill>
                  <a:srgbClr val="01003B"/>
                </a:solidFill>
                <a:latin typeface="IBM Plex Sans Bold"/>
              </a:rPr>
              <a:t>akustik özellikler.</a:t>
            </a:r>
          </a:p>
        </p:txBody>
      </p:sp>
      <p:sp>
        <p:nvSpPr>
          <p:cNvPr name="TextBox 11" id="11"/>
          <p:cNvSpPr txBox="true"/>
          <p:nvPr/>
        </p:nvSpPr>
        <p:spPr>
          <a:xfrm rot="0">
            <a:off x="13659962" y="2912906"/>
            <a:ext cx="2590657" cy="4057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MfCC Özellikler</a:t>
            </a:r>
          </a:p>
        </p:txBody>
      </p:sp>
      <p:grpSp>
        <p:nvGrpSpPr>
          <p:cNvPr name="Group 12" id="12"/>
          <p:cNvGrpSpPr/>
          <p:nvPr/>
        </p:nvGrpSpPr>
        <p:grpSpPr>
          <a:xfrm rot="0">
            <a:off x="1028700" y="2602391"/>
            <a:ext cx="7346075" cy="4748447"/>
            <a:chOff x="0" y="0"/>
            <a:chExt cx="9794766" cy="6331263"/>
          </a:xfrm>
        </p:grpSpPr>
        <p:sp>
          <p:nvSpPr>
            <p:cNvPr name="TextBox 13" id="13"/>
            <p:cNvSpPr txBox="true"/>
            <p:nvPr/>
          </p:nvSpPr>
          <p:spPr>
            <a:xfrm rot="0">
              <a:off x="0" y="0"/>
              <a:ext cx="9794766" cy="2514600"/>
            </a:xfrm>
            <a:prstGeom prst="rect">
              <a:avLst/>
            </a:prstGeom>
          </p:spPr>
          <p:txBody>
            <a:bodyPr anchor="t" rtlCol="false" tIns="0" lIns="0" bIns="0" rIns="0">
              <a:spAutoFit/>
            </a:bodyPr>
            <a:lstStyle/>
            <a:p>
              <a:pPr algn="l">
                <a:lnSpc>
                  <a:spcPts val="7440"/>
                </a:lnSpc>
              </a:pPr>
              <a:r>
                <a:rPr lang="en-US" sz="6200">
                  <a:solidFill>
                    <a:srgbClr val="01003B"/>
                  </a:solidFill>
                  <a:latin typeface="Be Vietnam Ultra-Bold"/>
                </a:rPr>
                <a:t>Özelliklerin Seçimi (R^2 Score)</a:t>
              </a:r>
            </a:p>
          </p:txBody>
        </p:sp>
        <p:sp>
          <p:nvSpPr>
            <p:cNvPr name="TextBox 14" id="14"/>
            <p:cNvSpPr txBox="true"/>
            <p:nvPr/>
          </p:nvSpPr>
          <p:spPr>
            <a:xfrm rot="0">
              <a:off x="0" y="3066940"/>
              <a:ext cx="8868670" cy="32643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R^2 skoru, modelin verilerle uyumunu ölçer. MFCC ile R^2 skoru 0.275, diğer özelliklerle ise -0.075 çıktı. Bu yüzden model eğitiminde MFCC özelliklerini tercih ettim.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89060" y="8030141"/>
            <a:ext cx="19151870" cy="9114142"/>
            <a:chOff x="0" y="0"/>
            <a:chExt cx="25535827" cy="12152189"/>
          </a:xfrm>
        </p:grpSpPr>
        <p:sp>
          <p:nvSpPr>
            <p:cNvPr name="Freeform 3" id="3"/>
            <p:cNvSpPr/>
            <p:nvPr/>
          </p:nvSpPr>
          <p:spPr>
            <a:xfrm flipH="false" flipV="false" rot="0">
              <a:off x="0" y="383530"/>
              <a:ext cx="14103200" cy="11385128"/>
            </a:xfrm>
            <a:custGeom>
              <a:avLst/>
              <a:gdLst/>
              <a:ahLst/>
              <a:cxnLst/>
              <a:rect r="r" b="b" t="t" l="l"/>
              <a:pathLst>
                <a:path h="11385128" w="14103200">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4539" y="0"/>
              <a:ext cx="10761288" cy="12152189"/>
            </a:xfrm>
            <a:custGeom>
              <a:avLst/>
              <a:gdLst/>
              <a:ahLst/>
              <a:cxnLst/>
              <a:rect r="r" b="b" t="t" l="l"/>
              <a:pathLst>
                <a:path h="12152189" w="10761288">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sp>
        <p:nvSpPr>
          <p:cNvPr name="TextBox 5" id="5"/>
          <p:cNvSpPr txBox="true"/>
          <p:nvPr/>
        </p:nvSpPr>
        <p:spPr>
          <a:xfrm rot="0">
            <a:off x="1028700" y="2024119"/>
            <a:ext cx="13583223"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Eğitim ve Test Setlerine Bölme</a:t>
            </a:r>
          </a:p>
        </p:txBody>
      </p:sp>
      <p:sp>
        <p:nvSpPr>
          <p:cNvPr name="TextBox 6" id="6"/>
          <p:cNvSpPr txBox="true"/>
          <p:nvPr/>
        </p:nvSpPr>
        <p:spPr>
          <a:xfrm rot="0">
            <a:off x="1028700" y="3307393"/>
            <a:ext cx="13158358" cy="3810816"/>
          </a:xfrm>
          <a:prstGeom prst="rect">
            <a:avLst/>
          </a:prstGeom>
        </p:spPr>
        <p:txBody>
          <a:bodyPr anchor="t" rtlCol="false" tIns="0" lIns="0" bIns="0" rIns="0">
            <a:spAutoFit/>
          </a:bodyPr>
          <a:lstStyle/>
          <a:p>
            <a:pPr algn="just">
              <a:lnSpc>
                <a:spcPts val="3630"/>
              </a:lnSpc>
            </a:pPr>
            <a:r>
              <a:rPr lang="en-US" sz="2592">
                <a:solidFill>
                  <a:srgbClr val="01003B"/>
                </a:solidFill>
                <a:latin typeface="Be Vietnam"/>
              </a:rPr>
              <a:t>Veri seti, modelin performansını değerlendirmek için eğitim ve test setlerine bölünmüştür. Eğitim seti modelin öğrenmesi için kullanılırken, test seti modelin doğruluğunu ve genelleme kabiliyetini değerlendirmek için kullanılmıştır.</a:t>
            </a:r>
          </a:p>
          <a:p>
            <a:pPr algn="just">
              <a:lnSpc>
                <a:spcPts val="3630"/>
              </a:lnSpc>
            </a:pPr>
          </a:p>
          <a:p>
            <a:pPr algn="just">
              <a:lnSpc>
                <a:spcPts val="4050"/>
              </a:lnSpc>
            </a:pPr>
            <a:r>
              <a:rPr lang="en-US" sz="2892">
                <a:solidFill>
                  <a:srgbClr val="01003B"/>
                </a:solidFill>
                <a:latin typeface="Be Vietnam"/>
              </a:rPr>
              <a:t>Eğitim ve Test Seti Oranı:</a:t>
            </a:r>
          </a:p>
          <a:p>
            <a:pPr algn="just">
              <a:lnSpc>
                <a:spcPts val="4050"/>
              </a:lnSpc>
            </a:pPr>
            <a:r>
              <a:rPr lang="en-US" sz="2892">
                <a:solidFill>
                  <a:srgbClr val="01003B"/>
                </a:solidFill>
                <a:latin typeface="Be Vietnam"/>
              </a:rPr>
              <a:t>Eğitim seti: %80</a:t>
            </a:r>
          </a:p>
          <a:p>
            <a:pPr algn="just">
              <a:lnSpc>
                <a:spcPts val="4050"/>
              </a:lnSpc>
            </a:pPr>
            <a:r>
              <a:rPr lang="en-US" sz="2892">
                <a:solidFill>
                  <a:srgbClr val="01003B"/>
                </a:solidFill>
                <a:latin typeface="Be Vietnam"/>
              </a:rPr>
              <a:t>Test seti: %20</a:t>
            </a:r>
          </a:p>
          <a:p>
            <a:pPr algn="just">
              <a:lnSpc>
                <a:spcPts val="363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DAGHBBkcxYY</dc:identifier>
  <dcterms:modified xsi:type="dcterms:W3CDTF">2011-08-01T06:04:30Z</dcterms:modified>
  <cp:revision>1</cp:revision>
  <dc:title>Project Proposal Presentation</dc:title>
</cp:coreProperties>
</file>